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5067300" cy="7353300"/>
  <p:notesSz cx="6858000" cy="9144000"/>
  <p:embeddedFontLst>
    <p:embeddedFont>
      <p:font typeface="Muli Bold Bold" panose="020B0604020202020204" charset="0"/>
      <p:regular r:id="rId3"/>
    </p:embeddedFont>
    <p:embeddedFont>
      <p:font typeface="Muli Bold" panose="020B0604020202020204" charset="0"/>
      <p:regular r:id="rId4"/>
    </p:embeddedFont>
    <p:embeddedFont>
      <p:font typeface="Maven Pro Regular Bold" panose="020B0604020202020204" charset="0"/>
      <p:regular r:id="rId5"/>
    </p:embeddedFont>
    <p:embeddedFont>
      <p:font typeface="Asap SemiBold Bold" panose="020B0604020202020204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87" d="100"/>
          <a:sy n="87" d="100"/>
        </p:scale>
        <p:origin x="1792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372" r="157" b="1465"/>
          <a:stretch>
            <a:fillRect/>
          </a:stretch>
        </p:blipFill>
        <p:spPr>
          <a:xfrm>
            <a:off x="0" y="0"/>
            <a:ext cx="5067300" cy="73533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54862" y="274342"/>
            <a:ext cx="763562" cy="233150"/>
            <a:chOff x="0" y="0"/>
            <a:chExt cx="2485593" cy="7589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85593" cy="758963"/>
            </a:xfrm>
            <a:custGeom>
              <a:avLst/>
              <a:gdLst/>
              <a:ahLst/>
              <a:cxnLst/>
              <a:rect l="l" t="t" r="r" b="b"/>
              <a:pathLst>
                <a:path w="2485593" h="758963">
                  <a:moveTo>
                    <a:pt x="2361133" y="758963"/>
                  </a:moveTo>
                  <a:lnTo>
                    <a:pt x="124460" y="758963"/>
                  </a:lnTo>
                  <a:cubicBezTo>
                    <a:pt x="55880" y="758963"/>
                    <a:pt x="0" y="703083"/>
                    <a:pt x="0" y="63450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361133" y="0"/>
                  </a:lnTo>
                  <a:cubicBezTo>
                    <a:pt x="2429713" y="0"/>
                    <a:pt x="2485593" y="55880"/>
                    <a:pt x="2485593" y="124460"/>
                  </a:cubicBezTo>
                  <a:lnTo>
                    <a:pt x="2485593" y="634503"/>
                  </a:lnTo>
                  <a:cubicBezTo>
                    <a:pt x="2485593" y="703083"/>
                    <a:pt x="2429713" y="758963"/>
                    <a:pt x="2361133" y="75896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814973" y="581852"/>
            <a:ext cx="1453267" cy="226395"/>
            <a:chOff x="0" y="0"/>
            <a:chExt cx="4239215" cy="660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39216" cy="660400"/>
            </a:xfrm>
            <a:custGeom>
              <a:avLst/>
              <a:gdLst/>
              <a:ahLst/>
              <a:cxnLst/>
              <a:rect l="l" t="t" r="r" b="b"/>
              <a:pathLst>
                <a:path w="4239216" h="660400">
                  <a:moveTo>
                    <a:pt x="411475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114755" y="0"/>
                  </a:lnTo>
                  <a:cubicBezTo>
                    <a:pt x="4183335" y="0"/>
                    <a:pt x="4239216" y="55880"/>
                    <a:pt x="4239216" y="124460"/>
                  </a:cubicBezTo>
                  <a:lnTo>
                    <a:pt x="4239216" y="535940"/>
                  </a:lnTo>
                  <a:cubicBezTo>
                    <a:pt x="4239216" y="604520"/>
                    <a:pt x="4183335" y="660400"/>
                    <a:pt x="4114755" y="6604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318424" y="772352"/>
            <a:ext cx="2515071" cy="273239"/>
            <a:chOff x="0" y="0"/>
            <a:chExt cx="7336522" cy="79704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336523" cy="797046"/>
            </a:xfrm>
            <a:custGeom>
              <a:avLst/>
              <a:gdLst/>
              <a:ahLst/>
              <a:cxnLst/>
              <a:rect l="l" t="t" r="r" b="b"/>
              <a:pathLst>
                <a:path w="7336523" h="797046">
                  <a:moveTo>
                    <a:pt x="7212062" y="797046"/>
                  </a:moveTo>
                  <a:lnTo>
                    <a:pt x="124460" y="797046"/>
                  </a:lnTo>
                  <a:cubicBezTo>
                    <a:pt x="55880" y="797046"/>
                    <a:pt x="0" y="741166"/>
                    <a:pt x="0" y="67258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212062" y="0"/>
                  </a:lnTo>
                  <a:cubicBezTo>
                    <a:pt x="7280642" y="0"/>
                    <a:pt x="7336523" y="55880"/>
                    <a:pt x="7336523" y="124460"/>
                  </a:cubicBezTo>
                  <a:lnTo>
                    <a:pt x="7336523" y="672586"/>
                  </a:lnTo>
                  <a:cubicBezTo>
                    <a:pt x="7336523" y="741166"/>
                    <a:pt x="7280642" y="797046"/>
                    <a:pt x="7212062" y="79704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509321" y="259877"/>
            <a:ext cx="401042" cy="19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4"/>
              </a:lnSpc>
            </a:pPr>
            <a:r>
              <a:rPr lang="en-US" sz="1089">
                <a:solidFill>
                  <a:srgbClr val="F6CB33"/>
                </a:solidFill>
                <a:latin typeface="Asap SemiBold Bold"/>
              </a:rPr>
              <a:t>Nhóm: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848135" y="516636"/>
            <a:ext cx="1340123" cy="231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7"/>
              </a:lnSpc>
              <a:spcBef>
                <a:spcPct val="0"/>
              </a:spcBef>
            </a:pPr>
            <a:r>
              <a:rPr lang="en-US" sz="1398">
                <a:solidFill>
                  <a:srgbClr val="000000"/>
                </a:solidFill>
                <a:latin typeface="Muli Bold Bold"/>
              </a:rPr>
              <a:t>Phiếu học tập 2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88034" y="781265"/>
            <a:ext cx="4517141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74"/>
              </a:lnSpc>
              <a:spcBef>
                <a:spcPct val="0"/>
              </a:spcBef>
            </a:pPr>
            <a:r>
              <a:rPr lang="en-US" sz="1338" dirty="0">
                <a:solidFill>
                  <a:srgbClr val="FFBB00"/>
                </a:solidFill>
                <a:latin typeface="Maven Pro Regular Bold"/>
              </a:rPr>
              <a:t>Ý TƯỞNG THIẾT KẾ THƯỚC </a:t>
            </a:r>
            <a:r>
              <a:rPr lang="vi-VN" sz="1338" dirty="0" smtClean="0">
                <a:solidFill>
                  <a:srgbClr val="FFBB00"/>
                </a:solidFill>
                <a:latin typeface="Maven Pro Regular Bold"/>
              </a:rPr>
              <a:t>GẤP</a:t>
            </a:r>
            <a:endParaRPr lang="en-US" sz="1338" dirty="0">
              <a:solidFill>
                <a:srgbClr val="FFBB00"/>
              </a:solidFill>
              <a:latin typeface="Maven Pro Regular Bold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158079" y="1511508"/>
            <a:ext cx="4647096" cy="927218"/>
            <a:chOff x="0" y="0"/>
            <a:chExt cx="4977308" cy="99310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977308" cy="993104"/>
            </a:xfrm>
            <a:custGeom>
              <a:avLst/>
              <a:gdLst/>
              <a:ahLst/>
              <a:cxnLst/>
              <a:rect l="l" t="t" r="r" b="b"/>
              <a:pathLst>
                <a:path w="4977308" h="993104">
                  <a:moveTo>
                    <a:pt x="4852848" y="993103"/>
                  </a:moveTo>
                  <a:lnTo>
                    <a:pt x="124460" y="993103"/>
                  </a:lnTo>
                  <a:cubicBezTo>
                    <a:pt x="55880" y="993103"/>
                    <a:pt x="0" y="937224"/>
                    <a:pt x="0" y="86864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852848" y="0"/>
                  </a:lnTo>
                  <a:cubicBezTo>
                    <a:pt x="4921428" y="0"/>
                    <a:pt x="4977308" y="55880"/>
                    <a:pt x="4977308" y="124460"/>
                  </a:cubicBezTo>
                  <a:lnTo>
                    <a:pt x="4977308" y="868644"/>
                  </a:lnTo>
                  <a:cubicBezTo>
                    <a:pt x="4977308" y="937224"/>
                    <a:pt x="4921428" y="993104"/>
                    <a:pt x="4852848" y="99310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154109" y="1283716"/>
            <a:ext cx="4728176" cy="1046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57"/>
              </a:lnSpc>
            </a:pPr>
            <a:r>
              <a:rPr lang="en-US" sz="1184">
                <a:solidFill>
                  <a:srgbClr val="000000"/>
                </a:solidFill>
                <a:latin typeface="Muli Bold Bold"/>
              </a:rPr>
              <a:t>3. Em hãy vẽ mô hình thước gập dài 1m với yêu cầu sau:</a:t>
            </a:r>
          </a:p>
          <a:p>
            <a:pPr>
              <a:lnSpc>
                <a:spcPts val="1657"/>
              </a:lnSpc>
            </a:pPr>
            <a:r>
              <a:rPr lang="en-US" sz="1184">
                <a:solidFill>
                  <a:srgbClr val="000000"/>
                </a:solidFill>
                <a:latin typeface="Muli Bold"/>
              </a:rPr>
              <a:t>-</a:t>
            </a:r>
            <a:r>
              <a:rPr lang="en-US" sz="1184">
                <a:solidFill>
                  <a:srgbClr val="000000"/>
                </a:solidFill>
                <a:latin typeface="Muli Bold Bold"/>
              </a:rPr>
              <a:t> </a:t>
            </a:r>
            <a:r>
              <a:rPr lang="en-US" sz="1184">
                <a:solidFill>
                  <a:srgbClr val="000000"/>
                </a:solidFill>
                <a:latin typeface="Muli Bold"/>
              </a:rPr>
              <a:t>Mỗi đoạn thước thể hiện 10cm có chia các vạch đều nhau 1cm.</a:t>
            </a:r>
          </a:p>
          <a:p>
            <a:pPr>
              <a:lnSpc>
                <a:spcPts val="1657"/>
              </a:lnSpc>
            </a:pPr>
            <a:r>
              <a:rPr lang="en-US" sz="1184">
                <a:solidFill>
                  <a:srgbClr val="000000"/>
                </a:solidFill>
                <a:latin typeface="Muli Bold"/>
              </a:rPr>
              <a:t>- Từ độ dài của thước gộp ở yêu cầu 2, em hãy xác định số đoạn thước cần có, chú ý cách ghi số đo trên các đoạn thước. </a:t>
            </a:r>
          </a:p>
          <a:p>
            <a:pPr>
              <a:lnSpc>
                <a:spcPts val="1657"/>
              </a:lnSpc>
              <a:spcBef>
                <a:spcPct val="0"/>
              </a:spcBef>
            </a:pPr>
            <a:r>
              <a:rPr lang="en-US" sz="1184">
                <a:solidFill>
                  <a:srgbClr val="000000"/>
                </a:solidFill>
                <a:latin typeface="Muli Bold"/>
              </a:rPr>
              <a:t>- Ghi rõ tên nhóm, lõ gõ nhóm, có thể trang trí theo sở thích.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94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Muli Bold Bold</vt:lpstr>
      <vt:lpstr>Arial</vt:lpstr>
      <vt:lpstr>Muli Bold</vt:lpstr>
      <vt:lpstr>Maven Pro Regular Bold</vt:lpstr>
      <vt:lpstr>Asap SemiBold Bold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4 - Phiếu học tập</dc:title>
  <cp:lastModifiedBy>Ngọc Minh Phương Nguyễn</cp:lastModifiedBy>
  <cp:revision>2</cp:revision>
  <dcterms:created xsi:type="dcterms:W3CDTF">2006-08-16T00:00:00Z</dcterms:created>
  <dcterms:modified xsi:type="dcterms:W3CDTF">2022-07-25T04:32:19Z</dcterms:modified>
  <dc:identifier>DAFFcwyP65g</dc:identifier>
</cp:coreProperties>
</file>